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4972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51F38-813D-B45B-EB03-E02CA6DAC4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7164A2-F787-BE23-469A-30E304E42D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6E7FB5-DE28-D0A6-F4FC-0C865AC8D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DAF1E-70EA-4DB2-951F-890565081625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6CEA75-79EE-9312-7EFF-DD420DE6C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5ED25D-69F2-B51C-DEB2-A8AD3C73F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E21D7-3D3C-480F-AD34-1EBB11C7270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AE4356-E2CF-859C-0C22-D9AE1459E876}"/>
              </a:ext>
            </a:extLst>
          </p:cNvPr>
          <p:cNvSpPr txBox="1"/>
          <p:nvPr userDrawn="1"/>
        </p:nvSpPr>
        <p:spPr>
          <a:xfrm>
            <a:off x="9655811" y="23813"/>
            <a:ext cx="28317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2"/>
                </a:solidFill>
              </a:rPr>
              <a:t>Pritammishra.com</a:t>
            </a:r>
          </a:p>
        </p:txBody>
      </p:sp>
    </p:spTree>
    <p:extLst>
      <p:ext uri="{BB962C8B-B14F-4D97-AF65-F5344CB8AC3E}">
        <p14:creationId xmlns:p14="http://schemas.microsoft.com/office/powerpoint/2010/main" val="179586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6983D-8521-9F30-2A3D-BEA3F66D6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D7BE38-6A12-997A-1285-BC5FD29748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FC123C-52CD-5FB3-4411-99063109B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DAF1E-70EA-4DB2-951F-890565081625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89904B-02B4-A5D3-CF74-2DB70DBEC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2EEA59-ED9C-E014-B4A8-E2AB5BD2C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E21D7-3D3C-480F-AD34-1EBB11C727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345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51B83-4C6F-A319-8986-1028B0562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A9A74D-2FB1-F2A7-F448-E5A88723A3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38F668-11B3-E473-2C69-B473B6A1E8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DAF1E-70EA-4DB2-951F-890565081625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53A1A-A244-39BD-4A2B-6371618FF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95A23A-5E15-E9BD-97C7-741F55ACF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E21D7-3D3C-480F-AD34-1EBB11C727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926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15BFF-6F1A-CF4C-260B-1FF1F4446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89E4DE-A799-4D3A-2BCB-0797DFAFF4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CB30CA-75FF-0F99-4C53-7111FF62F6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89D979-4B28-607A-3E5E-8CF917F1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DAF1E-70EA-4DB2-951F-890565081625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9E68FE-CAB3-917F-2859-43755985F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4FD80F-03F1-BB74-3B4E-5BA6CBABC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E21D7-3D3C-480F-AD34-1EBB11C727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655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D1443-1F03-06E7-AB17-89CBC2182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7B40C6-A1F4-EC76-A9D1-DE31D563E5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16F6AE-6EAB-E6EE-571E-B26F18FC5F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4050B9-832A-38F8-29B7-433D4155FD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0230B9-EF53-5EEE-165D-31CB68F15F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62EE53-2D2E-236C-DFF4-F84FBD79C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DAF1E-70EA-4DB2-951F-890565081625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EA1D26-A94F-D7F6-C218-905D47D5C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7E2869-12EB-6455-C6C3-5AD592B18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E21D7-3D3C-480F-AD34-1EBB11C727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268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3F223-C6F2-2FFA-91F4-AC2738545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FD6E25-70C5-5C3A-3127-AEDAA0ADB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DAF1E-70EA-4DB2-951F-890565081625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7B85BE-E3E8-E0DE-6F75-4EDC6A89C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9159F7-6D7C-AA89-FA76-9653DD5C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E21D7-3D3C-480F-AD34-1EBB11C727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920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2A8BE6-9810-D65B-9606-FF89BAB45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DAF1E-70EA-4DB2-951F-890565081625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1B929E-CB50-4339-E7AA-64FD5ED04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83A20E-6C16-94D6-9B60-AD1AB0C84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E21D7-3D3C-480F-AD34-1EBB11C727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32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4705F-6A7F-C1D4-1781-332293E03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5787FB-F670-85D7-C274-19615F7AE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5932E9-21CA-5E36-4A9F-6D164C5BD2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3FA82E-D793-5920-353D-2CC485440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DAF1E-70EA-4DB2-951F-890565081625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CD1E8C-2022-7079-4184-446C20E21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D3F78E-39E7-190C-6B7B-E1241831A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E21D7-3D3C-480F-AD34-1EBB11C727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398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9BD93-56E5-79AE-1F56-AA104841C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D42544-2626-695A-93AF-8854ED29FC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C5646C-F637-7D70-50D2-896C96045D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E978B0-5BDC-3683-302E-6C09219BD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DAF1E-70EA-4DB2-951F-890565081625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37D32A-8034-CFA5-98A6-4800D87F5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60AB07-9519-FA0B-99AA-DB61A9D47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E21D7-3D3C-480F-AD34-1EBB11C727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098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A5655-5A8B-A0B1-5A0E-4DC175C32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9A9D6C-A3C7-3AFC-F844-840A1F3308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B48C79-9786-7BC9-56A9-F55C914F3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DAF1E-70EA-4DB2-951F-890565081625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CEF90B-89F1-2847-FE8F-9F018F426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F5D993-3187-15BE-FB4C-396F61934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E21D7-3D3C-480F-AD34-1EBB11C727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043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292751A-877A-6392-5090-A74D3D8A8D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BE95BA-9B41-C26B-53A7-7761A89194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C530B3-6557-9A8D-4CE8-B6EFEBA9A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DAF1E-70EA-4DB2-951F-890565081625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6701EA-3E08-2EB7-F14B-7772BD805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2555E3-D83A-51F6-C12F-170F4AB8D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E21D7-3D3C-480F-AD34-1EBB11C727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741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2F0B1B-30E1-3C4E-25F3-F840DDF6B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A79053-6EFC-DF93-F269-E12E92D8A5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5D0BD-50F8-6F89-9ED2-F2B53FC467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9DAF1E-70EA-4DB2-951F-890565081625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E998CB-ABBA-0749-0C72-BA9B2695B5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D7CC60-04D7-B2C9-CEDD-DE6B1CE148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5E21D7-3D3C-480F-AD34-1EBB11C727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578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BC4F39A-51D8-25E1-505C-F7C54F8C4B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83230" y="2459039"/>
            <a:ext cx="9144000" cy="969961"/>
          </a:xfrm>
        </p:spPr>
        <p:txBody>
          <a:bodyPr>
            <a:normAutofit/>
          </a:bodyPr>
          <a:lstStyle/>
          <a:p>
            <a:r>
              <a:rPr lang="en-US" sz="4400" dirty="0"/>
              <a:t>Mildly Inappropriate Company Policies</a:t>
            </a:r>
          </a:p>
        </p:txBody>
      </p:sp>
    </p:spTree>
    <p:extLst>
      <p:ext uri="{BB962C8B-B14F-4D97-AF65-F5344CB8AC3E}">
        <p14:creationId xmlns:p14="http://schemas.microsoft.com/office/powerpoint/2010/main" val="26578304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2BB43-5844-78E8-99EE-C4A27AE7FD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9E44B-E810-6218-BA06-69932EF0CE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8343" y="406400"/>
            <a:ext cx="9144000" cy="899886"/>
          </a:xfrm>
        </p:spPr>
        <p:txBody>
          <a:bodyPr>
            <a:normAutofit fontScale="90000"/>
          </a:bodyPr>
          <a:lstStyle/>
          <a:p>
            <a:pPr marL="857250" indent="-857250" algn="l">
              <a:buFont typeface="Wingdings" panose="05000000000000000000" pitchFamily="2" charset="2"/>
              <a:buChar char="Ø"/>
            </a:pPr>
            <a:r>
              <a:rPr lang="en-US" dirty="0"/>
              <a:t>POSH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816E5B-36BC-CDE9-0606-E0F2C7F626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8343" y="1389227"/>
            <a:ext cx="9144000" cy="1280205"/>
          </a:xfrm>
        </p:spPr>
        <p:txBody>
          <a:bodyPr>
            <a:normAutofit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3200" dirty="0"/>
              <a:t>Strict policy against POSH.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3200" dirty="0"/>
              <a:t>Cuz Dignity of women is everything.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en-US" sz="3200" dirty="0"/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en-US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3C8669-431A-5CAD-EE0C-0E8AD6B556CE}"/>
              </a:ext>
            </a:extLst>
          </p:cNvPr>
          <p:cNvSpPr txBox="1"/>
          <p:nvPr/>
        </p:nvSpPr>
        <p:spPr>
          <a:xfrm>
            <a:off x="348343" y="2620805"/>
            <a:ext cx="118436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200" dirty="0"/>
              <a:t>Strict action against POSH complaints (below vice –president level).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4488038-3FEF-5B91-1FA4-FE4B5276B9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342" y="3520853"/>
            <a:ext cx="2419688" cy="3048425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3C32476-1632-AC23-06CC-AD596E5BC549}"/>
              </a:ext>
            </a:extLst>
          </p:cNvPr>
          <p:cNvCxnSpPr/>
          <p:nvPr/>
        </p:nvCxnSpPr>
        <p:spPr>
          <a:xfrm>
            <a:off x="6079672" y="3429000"/>
            <a:ext cx="0" cy="329837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938470E7-7A1D-9B58-2E3A-D99BB668B1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446" y="3429000"/>
            <a:ext cx="2566933" cy="3298371"/>
          </a:xfrm>
          <a:prstGeom prst="rect">
            <a:avLst/>
          </a:prstGeom>
        </p:spPr>
      </p:pic>
      <p:sp>
        <p:nvSpPr>
          <p:cNvPr id="12" name="Multiplication Sign 11">
            <a:extLst>
              <a:ext uri="{FF2B5EF4-FFF2-40B4-BE49-F238E27FC236}">
                <a16:creationId xmlns:a16="http://schemas.microsoft.com/office/drawing/2014/main" id="{AC00D7B7-68E9-09AD-79AF-1246744D0A91}"/>
              </a:ext>
            </a:extLst>
          </p:cNvPr>
          <p:cNvSpPr/>
          <p:nvPr/>
        </p:nvSpPr>
        <p:spPr>
          <a:xfrm>
            <a:off x="2383971" y="3592286"/>
            <a:ext cx="604182" cy="898071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56CBED-C398-3C31-85BA-5A2BF43EF08B}"/>
              </a:ext>
            </a:extLst>
          </p:cNvPr>
          <p:cNvSpPr txBox="1"/>
          <p:nvPr/>
        </p:nvSpPr>
        <p:spPr>
          <a:xfrm>
            <a:off x="4992185" y="3520853"/>
            <a:ext cx="82519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0" i="0" dirty="0">
                <a:solidFill>
                  <a:schemeClr val="accent6"/>
                </a:solidFill>
                <a:effectLst/>
                <a:latin typeface="Google Sans"/>
              </a:rPr>
              <a:t>✔️</a:t>
            </a:r>
            <a:endParaRPr lang="en-US" sz="4400" dirty="0">
              <a:solidFill>
                <a:schemeClr val="accent6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7DC761D-B665-CA22-8109-5A04FC1EA2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9117" y="6141720"/>
            <a:ext cx="2972882" cy="71628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195C769-12EB-12AA-1A24-6395008B0E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5197" y="3442863"/>
            <a:ext cx="2127841" cy="268074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925BC05-389D-DDE6-5F2B-F0EB5CFE2E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7302" y="3351009"/>
            <a:ext cx="2257326" cy="290054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DC4F3A85-545D-B9F1-9F66-1F5FA6F42123}"/>
              </a:ext>
            </a:extLst>
          </p:cNvPr>
          <p:cNvSpPr txBox="1"/>
          <p:nvPr/>
        </p:nvSpPr>
        <p:spPr>
          <a:xfrm>
            <a:off x="8065613" y="3288208"/>
            <a:ext cx="82519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0" i="0" dirty="0">
                <a:solidFill>
                  <a:schemeClr val="accent6"/>
                </a:solidFill>
                <a:effectLst/>
                <a:latin typeface="Google Sans"/>
              </a:rPr>
              <a:t>✔️</a:t>
            </a:r>
            <a:endParaRPr lang="en-US" sz="4400" dirty="0">
              <a:solidFill>
                <a:schemeClr val="accent6"/>
              </a:solidFill>
            </a:endParaRPr>
          </a:p>
        </p:txBody>
      </p:sp>
      <p:sp>
        <p:nvSpPr>
          <p:cNvPr id="20" name="Multiplication Sign 19">
            <a:extLst>
              <a:ext uri="{FF2B5EF4-FFF2-40B4-BE49-F238E27FC236}">
                <a16:creationId xmlns:a16="http://schemas.microsoft.com/office/drawing/2014/main" id="{0060F55A-6DEE-6727-A362-766C98FEC937}"/>
              </a:ext>
            </a:extLst>
          </p:cNvPr>
          <p:cNvSpPr/>
          <p:nvPr/>
        </p:nvSpPr>
        <p:spPr>
          <a:xfrm>
            <a:off x="11050446" y="3420089"/>
            <a:ext cx="604182" cy="898071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278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459A98-FC39-998B-48AE-FC5EAE0C0E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7458293-DF2E-08BE-B852-5F740E2F57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663" y="406401"/>
            <a:ext cx="9144000" cy="461666"/>
          </a:xfrm>
        </p:spPr>
        <p:txBody>
          <a:bodyPr>
            <a:normAutofit fontScale="90000"/>
          </a:bodyPr>
          <a:lstStyle/>
          <a:p>
            <a:pPr marL="857250" indent="-857250" algn="l">
              <a:buFont typeface="Wingdings" panose="05000000000000000000" pitchFamily="2" charset="2"/>
              <a:buChar char="Ø"/>
            </a:pPr>
            <a:r>
              <a:rPr lang="en-US" dirty="0"/>
              <a:t>MATERNITY LEAVES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ACCAC8-7655-71A9-FC99-DD9AF7D179B6}"/>
              </a:ext>
            </a:extLst>
          </p:cNvPr>
          <p:cNvSpPr txBox="1"/>
          <p:nvPr/>
        </p:nvSpPr>
        <p:spPr>
          <a:xfrm>
            <a:off x="293574" y="908426"/>
            <a:ext cx="11604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/>
              <a:t>Maternity leaves are right of a woman and we take it very seriously in this organization.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A32E022-18BE-0FC5-FE07-F856EF0FF9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1924" y="2499933"/>
            <a:ext cx="2340076" cy="299822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72C3D6F-0E5F-C763-CD2C-975CAC44DD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678" y="2483090"/>
            <a:ext cx="2963044" cy="2728883"/>
          </a:xfrm>
          <a:prstGeom prst="rect">
            <a:avLst/>
          </a:prstGeom>
        </p:spPr>
      </p:pic>
      <p:sp>
        <p:nvSpPr>
          <p:cNvPr id="11" name="Speech Bubble: Oval 10">
            <a:extLst>
              <a:ext uri="{FF2B5EF4-FFF2-40B4-BE49-F238E27FC236}">
                <a16:creationId xmlns:a16="http://schemas.microsoft.com/office/drawing/2014/main" id="{09CFF8F4-0C7C-F538-87DD-EC81198BF139}"/>
              </a:ext>
            </a:extLst>
          </p:cNvPr>
          <p:cNvSpPr/>
          <p:nvPr/>
        </p:nvSpPr>
        <p:spPr>
          <a:xfrm>
            <a:off x="1710813" y="1514771"/>
            <a:ext cx="3679497" cy="1020605"/>
          </a:xfrm>
          <a:prstGeom prst="wedgeEllipseCallou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now Get that shit done!!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14A638D-FE5D-3FBA-D6E1-1E38C92105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7753" y="2592974"/>
            <a:ext cx="3679497" cy="315535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3976E46-F53E-DB4B-AECF-785028CBCEE7}"/>
              </a:ext>
            </a:extLst>
          </p:cNvPr>
          <p:cNvSpPr txBox="1"/>
          <p:nvPr/>
        </p:nvSpPr>
        <p:spPr>
          <a:xfrm>
            <a:off x="740953" y="3662865"/>
            <a:ext cx="1671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James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DF1B6D4-1963-2E11-AC6B-4E46736DEE29}"/>
              </a:ext>
            </a:extLst>
          </p:cNvPr>
          <p:cNvSpPr txBox="1"/>
          <p:nvPr/>
        </p:nvSpPr>
        <p:spPr>
          <a:xfrm>
            <a:off x="4959680" y="5027307"/>
            <a:ext cx="1671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James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09E27F9-9034-ACDB-245A-77713F8D8876}"/>
              </a:ext>
            </a:extLst>
          </p:cNvPr>
          <p:cNvSpPr txBox="1"/>
          <p:nvPr/>
        </p:nvSpPr>
        <p:spPr>
          <a:xfrm>
            <a:off x="347663" y="6208273"/>
            <a:ext cx="1100336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“Whoever has will be given more”  ~Matthew 13:12</a:t>
            </a:r>
          </a:p>
          <a:p>
            <a:endParaRPr lang="en-US" sz="32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2FF0CC1-E216-9302-8315-2640D15E7C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99638" y="4533455"/>
            <a:ext cx="452285" cy="86318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711428B-8FF6-7E65-7AE6-9FA95CE545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51047" y="3847531"/>
            <a:ext cx="675402" cy="1446155"/>
          </a:xfrm>
          <a:prstGeom prst="rect">
            <a:avLst/>
          </a:prstGeom>
        </p:spPr>
      </p:pic>
      <p:sp>
        <p:nvSpPr>
          <p:cNvPr id="22" name="Speech Bubble: Oval 21">
            <a:extLst>
              <a:ext uri="{FF2B5EF4-FFF2-40B4-BE49-F238E27FC236}">
                <a16:creationId xmlns:a16="http://schemas.microsoft.com/office/drawing/2014/main" id="{0E2BDD8A-E426-8D76-B65F-349C2A4C87B0}"/>
              </a:ext>
            </a:extLst>
          </p:cNvPr>
          <p:cNvSpPr/>
          <p:nvPr/>
        </p:nvSpPr>
        <p:spPr>
          <a:xfrm>
            <a:off x="5587885" y="2366391"/>
            <a:ext cx="1671025" cy="1087634"/>
          </a:xfrm>
          <a:prstGeom prst="wedgeEllipseCallou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Not Again, Martha!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17EA33CB-3D97-313B-4D27-76AADA81BD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50303" y="3052163"/>
            <a:ext cx="1066907" cy="113358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791259A7-884B-4E1D-C5C8-B9852107296E}"/>
              </a:ext>
            </a:extLst>
          </p:cNvPr>
          <p:cNvSpPr txBox="1"/>
          <p:nvPr/>
        </p:nvSpPr>
        <p:spPr>
          <a:xfrm>
            <a:off x="9114503" y="3052163"/>
            <a:ext cx="452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+6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668BC22-8821-6742-9779-5DF304047AF3}"/>
              </a:ext>
            </a:extLst>
          </p:cNvPr>
          <p:cNvSpPr txBox="1"/>
          <p:nvPr/>
        </p:nvSpPr>
        <p:spPr>
          <a:xfrm>
            <a:off x="8728947" y="4553315"/>
            <a:ext cx="581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+12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A1B4275-C928-5A8D-414C-D4EDE6BEA3B9}"/>
              </a:ext>
            </a:extLst>
          </p:cNvPr>
          <p:cNvSpPr txBox="1"/>
          <p:nvPr/>
        </p:nvSpPr>
        <p:spPr>
          <a:xfrm>
            <a:off x="11393154" y="3757422"/>
            <a:ext cx="791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+18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1EA800B-2B94-B4C2-608F-D8F82131BF05}"/>
              </a:ext>
            </a:extLst>
          </p:cNvPr>
          <p:cNvSpPr txBox="1"/>
          <p:nvPr/>
        </p:nvSpPr>
        <p:spPr>
          <a:xfrm>
            <a:off x="10489623" y="3966394"/>
            <a:ext cx="581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+24</a:t>
            </a:r>
          </a:p>
        </p:txBody>
      </p:sp>
    </p:spTree>
    <p:extLst>
      <p:ext uri="{BB962C8B-B14F-4D97-AF65-F5344CB8AC3E}">
        <p14:creationId xmlns:p14="http://schemas.microsoft.com/office/powerpoint/2010/main" val="583576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B0C38-51C8-899A-291C-3D5DF9E40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9D1DFE5-1D9C-D16B-30B3-7BB4CD263D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93" y="1429109"/>
            <a:ext cx="9144000" cy="429188"/>
          </a:xfrm>
        </p:spPr>
        <p:txBody>
          <a:bodyPr/>
          <a:lstStyle/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dirty="0"/>
              <a:t>Cuz A day without sustainability is a day wasted.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067B719-5062-8443-7B6A-C373A5C690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7316" y="290513"/>
            <a:ext cx="9144000" cy="823912"/>
          </a:xfrm>
        </p:spPr>
        <p:txBody>
          <a:bodyPr>
            <a:normAutofit fontScale="90000"/>
          </a:bodyPr>
          <a:lstStyle/>
          <a:p>
            <a:pPr marL="857250" indent="-857250" algn="l">
              <a:buFont typeface="Wingdings" panose="05000000000000000000" pitchFamily="2" charset="2"/>
              <a:buChar char="Ø"/>
            </a:pPr>
            <a:r>
              <a:rPr lang="en-US" dirty="0"/>
              <a:t>Environment policy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B183B10-9000-D13A-5A57-17E362B92B7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872"/>
          <a:stretch>
            <a:fillRect/>
          </a:stretch>
        </p:blipFill>
        <p:spPr>
          <a:xfrm>
            <a:off x="324237" y="3429000"/>
            <a:ext cx="3734383" cy="32477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C3DC739-2C1F-EA57-AF86-3F4867831E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43" y="3429000"/>
            <a:ext cx="6011114" cy="3096057"/>
          </a:xfrm>
          <a:prstGeom prst="rect">
            <a:avLst/>
          </a:prstGeom>
        </p:spPr>
      </p:pic>
      <p:sp>
        <p:nvSpPr>
          <p:cNvPr id="9" name="Speech Bubble: Oval 8">
            <a:extLst>
              <a:ext uri="{FF2B5EF4-FFF2-40B4-BE49-F238E27FC236}">
                <a16:creationId xmlns:a16="http://schemas.microsoft.com/office/drawing/2014/main" id="{36316C7D-E3E5-A693-EE2D-4E96C6E649BC}"/>
              </a:ext>
            </a:extLst>
          </p:cNvPr>
          <p:cNvSpPr/>
          <p:nvPr/>
        </p:nvSpPr>
        <p:spPr>
          <a:xfrm>
            <a:off x="809434" y="2425855"/>
            <a:ext cx="3679497" cy="1020605"/>
          </a:xfrm>
          <a:prstGeom prst="wedgeEllipseCallou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Carbon footprint every 5 sec. Sustainability every 10 sec. Ok?</a:t>
            </a:r>
          </a:p>
        </p:txBody>
      </p:sp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EDC8F44C-8B52-B83F-CC49-487E8E26C55D}"/>
              </a:ext>
            </a:extLst>
          </p:cNvPr>
          <p:cNvSpPr/>
          <p:nvPr/>
        </p:nvSpPr>
        <p:spPr>
          <a:xfrm>
            <a:off x="6777108" y="1858297"/>
            <a:ext cx="4520157" cy="2155723"/>
          </a:xfrm>
          <a:prstGeom prst="wedgeEllipseCallou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It’s my pleasure to announce quarterly performance. Our carbon foot print is net zero. So is our sales. </a:t>
            </a:r>
          </a:p>
        </p:txBody>
      </p:sp>
    </p:spTree>
    <p:extLst>
      <p:ext uri="{BB962C8B-B14F-4D97-AF65-F5344CB8AC3E}">
        <p14:creationId xmlns:p14="http://schemas.microsoft.com/office/powerpoint/2010/main" val="2408230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10B417E-04F9-8DD5-328C-E15874EA9EFD}"/>
              </a:ext>
            </a:extLst>
          </p:cNvPr>
          <p:cNvSpPr txBox="1">
            <a:spLocks/>
          </p:cNvSpPr>
          <p:nvPr/>
        </p:nvSpPr>
        <p:spPr>
          <a:xfrm>
            <a:off x="157316" y="290513"/>
            <a:ext cx="9144000" cy="823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857250" indent="-857250">
              <a:buFont typeface="Wingdings" panose="05000000000000000000" pitchFamily="2" charset="2"/>
              <a:buChar char="Ø"/>
            </a:pPr>
            <a:r>
              <a:rPr lang="en-US" dirty="0"/>
              <a:t>Work from Home Policy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EBE1D49-5359-F3FA-3CA4-0804835923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489" y="1948945"/>
            <a:ext cx="3379627" cy="272903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F9227E2-62AD-F745-5807-45AE333899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2749" y="1948945"/>
            <a:ext cx="3814703" cy="250805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552A60D-4D67-06E1-ABDB-10171BE12B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1663" y="1948945"/>
            <a:ext cx="4238603" cy="242850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9DAB1F3-1FA0-71E7-1D21-38D3B40BBFDF}"/>
              </a:ext>
            </a:extLst>
          </p:cNvPr>
          <p:cNvSpPr txBox="1"/>
          <p:nvPr/>
        </p:nvSpPr>
        <p:spPr>
          <a:xfrm>
            <a:off x="707923" y="1347019"/>
            <a:ext cx="6410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Research suggests it improves productivity many fold.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EB1F4D-D97F-3C21-85E9-60B3ABA67C15}"/>
              </a:ext>
            </a:extLst>
          </p:cNvPr>
          <p:cNvSpPr txBox="1"/>
          <p:nvPr/>
        </p:nvSpPr>
        <p:spPr>
          <a:xfrm>
            <a:off x="1355355" y="1948945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11:00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6BCD3B5-9173-DD25-C106-D11045CB05D3}"/>
              </a:ext>
            </a:extLst>
          </p:cNvPr>
          <p:cNvSpPr txBox="1"/>
          <p:nvPr/>
        </p:nvSpPr>
        <p:spPr>
          <a:xfrm>
            <a:off x="6335399" y="2104742"/>
            <a:ext cx="783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11:02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67B48FA-3EC5-A3F1-5E0A-3D43CD91BE72}"/>
              </a:ext>
            </a:extLst>
          </p:cNvPr>
          <p:cNvSpPr txBox="1"/>
          <p:nvPr/>
        </p:nvSpPr>
        <p:spPr>
          <a:xfrm>
            <a:off x="9660964" y="2171410"/>
            <a:ext cx="783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11:03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35052C7-F240-4BC2-CD6C-70D43E1085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11536" y="4457003"/>
            <a:ext cx="1597742" cy="196232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565BC52-8BB9-EA3F-F438-826A48A0F354}"/>
              </a:ext>
            </a:extLst>
          </p:cNvPr>
          <p:cNvSpPr txBox="1"/>
          <p:nvPr/>
        </p:nvSpPr>
        <p:spPr>
          <a:xfrm>
            <a:off x="11133702" y="4457003"/>
            <a:ext cx="783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11:05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E445F05-FBBB-C9DC-725B-60246D85D387}"/>
              </a:ext>
            </a:extLst>
          </p:cNvPr>
          <p:cNvSpPr txBox="1"/>
          <p:nvPr/>
        </p:nvSpPr>
        <p:spPr>
          <a:xfrm>
            <a:off x="0" y="6567487"/>
            <a:ext cx="6410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*Productivity of your competitors.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FC3E6F4-1594-6D8F-9232-B60764C71AA0}"/>
              </a:ext>
            </a:extLst>
          </p:cNvPr>
          <p:cNvSpPr txBox="1"/>
          <p:nvPr/>
        </p:nvSpPr>
        <p:spPr>
          <a:xfrm>
            <a:off x="9301317" y="103873"/>
            <a:ext cx="2890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2"/>
                </a:solidFill>
              </a:rPr>
              <a:t>Pritammishra.com</a:t>
            </a:r>
          </a:p>
        </p:txBody>
      </p:sp>
    </p:spTree>
    <p:extLst>
      <p:ext uri="{BB962C8B-B14F-4D97-AF65-F5344CB8AC3E}">
        <p14:creationId xmlns:p14="http://schemas.microsoft.com/office/powerpoint/2010/main" val="18828948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D7CC31C-8DC3-BF15-BCAD-20CAD06F1CE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9103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857250" indent="-857250">
              <a:buFont typeface="Wingdings" panose="05000000000000000000" pitchFamily="2" charset="2"/>
              <a:buChar char="Ø"/>
            </a:pPr>
            <a:r>
              <a:rPr lang="en-US" dirty="0"/>
              <a:t>Whistleblower Policy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780E7C-CEE6-7FDF-348C-EC9A1F69034F}"/>
              </a:ext>
            </a:extLst>
          </p:cNvPr>
          <p:cNvSpPr txBox="1"/>
          <p:nvPr/>
        </p:nvSpPr>
        <p:spPr>
          <a:xfrm>
            <a:off x="68826" y="1325934"/>
            <a:ext cx="10314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 Important to protect the whistleblowers and duly rewarding them for upholding the integrity of the organization.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B653B24-3349-EBD7-8C01-59FF5C3400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049"/>
          <a:stretch>
            <a:fillRect/>
          </a:stretch>
        </p:blipFill>
        <p:spPr>
          <a:xfrm>
            <a:off x="3418045" y="2722611"/>
            <a:ext cx="2877768" cy="287633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799A4CA-3216-5232-F3BA-91943849AA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897" y="2761073"/>
            <a:ext cx="2367075" cy="3007409"/>
          </a:xfrm>
          <a:prstGeom prst="rect">
            <a:avLst/>
          </a:prstGeom>
        </p:spPr>
      </p:pic>
      <p:sp>
        <p:nvSpPr>
          <p:cNvPr id="15" name="Speech Bubble: Oval 14">
            <a:extLst>
              <a:ext uri="{FF2B5EF4-FFF2-40B4-BE49-F238E27FC236}">
                <a16:creationId xmlns:a16="http://schemas.microsoft.com/office/drawing/2014/main" id="{B69F7766-97EE-A5A8-D4EA-C05004522253}"/>
              </a:ext>
            </a:extLst>
          </p:cNvPr>
          <p:cNvSpPr/>
          <p:nvPr/>
        </p:nvSpPr>
        <p:spPr>
          <a:xfrm>
            <a:off x="5456903" y="2081841"/>
            <a:ext cx="3283413" cy="793795"/>
          </a:xfrm>
          <a:prstGeom prst="wedgeEllipseCallout">
            <a:avLst>
              <a:gd name="adj1" fmla="val -46586"/>
              <a:gd name="adj2" fmla="val 94705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Where ya </a:t>
            </a:r>
            <a:r>
              <a:rPr lang="en-US" dirty="0" err="1">
                <a:solidFill>
                  <a:schemeClr val="tx1"/>
                </a:solidFill>
              </a:rPr>
              <a:t>goin</a:t>
            </a:r>
            <a:r>
              <a:rPr lang="en-US" dirty="0">
                <a:solidFill>
                  <a:schemeClr val="tx1"/>
                </a:solidFill>
              </a:rPr>
              <a:t>, sweety, I’m here!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F06F537-A44D-8153-EB58-C4D67CBC9F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2692" y="2635046"/>
            <a:ext cx="2627374" cy="262737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7751A76-93A5-82AB-3A64-98661FC330EB}"/>
              </a:ext>
            </a:extLst>
          </p:cNvPr>
          <p:cNvSpPr txBox="1"/>
          <p:nvPr/>
        </p:nvSpPr>
        <p:spPr>
          <a:xfrm>
            <a:off x="9724103" y="2478738"/>
            <a:ext cx="177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Employee of the year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953A5F-E534-0A87-B62C-C70F5797C22A}"/>
              </a:ext>
            </a:extLst>
          </p:cNvPr>
          <p:cNvSpPr txBox="1"/>
          <p:nvPr/>
        </p:nvSpPr>
        <p:spPr>
          <a:xfrm>
            <a:off x="9301317" y="103873"/>
            <a:ext cx="2890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2"/>
                </a:solidFill>
              </a:rPr>
              <a:t>Pritammishra.com</a:t>
            </a:r>
          </a:p>
        </p:txBody>
      </p:sp>
    </p:spTree>
    <p:extLst>
      <p:ext uri="{BB962C8B-B14F-4D97-AF65-F5344CB8AC3E}">
        <p14:creationId xmlns:p14="http://schemas.microsoft.com/office/powerpoint/2010/main" val="2283029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189</Words>
  <Application>Microsoft Office PowerPoint</Application>
  <PresentationFormat>Widescreen</PresentationFormat>
  <Paragraphs>35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Google Sans</vt:lpstr>
      <vt:lpstr>Wingdings</vt:lpstr>
      <vt:lpstr>Office Theme</vt:lpstr>
      <vt:lpstr>PowerPoint Presentation</vt:lpstr>
      <vt:lpstr>POSH</vt:lpstr>
      <vt:lpstr>MATERNITY LEAVES</vt:lpstr>
      <vt:lpstr>Environment policy</vt:lpstr>
      <vt:lpstr>PowerPoint Presentation</vt:lpstr>
      <vt:lpstr>Whistleblower Policy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Pritam Mishra</dc:creator>
  <cp:lastModifiedBy>Pritam Mishra</cp:lastModifiedBy>
  <cp:revision>6</cp:revision>
  <dcterms:created xsi:type="dcterms:W3CDTF">2025-12-22T19:17:20Z</dcterms:created>
  <dcterms:modified xsi:type="dcterms:W3CDTF">2025-12-27T17:14:52Z</dcterms:modified>
</cp:coreProperties>
</file>